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64" r:id="rId3"/>
    <p:sldId id="365" r:id="rId4"/>
    <p:sldId id="366" r:id="rId5"/>
    <p:sldId id="325" r:id="rId6"/>
    <p:sldId id="363" r:id="rId7"/>
    <p:sldId id="368" r:id="rId8"/>
    <p:sldId id="357" r:id="rId9"/>
    <p:sldId id="370" r:id="rId10"/>
    <p:sldId id="367" r:id="rId11"/>
    <p:sldId id="369" r:id="rId12"/>
    <p:sldId id="372" r:id="rId13"/>
    <p:sldId id="371" r:id="rId14"/>
    <p:sldId id="286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0066"/>
    <a:srgbClr val="000000"/>
    <a:srgbClr val="FFFFFF"/>
    <a:srgbClr val="F8F8F8"/>
    <a:srgbClr val="FF3300"/>
    <a:srgbClr val="336699"/>
    <a:srgbClr val="333333"/>
    <a:srgbClr val="969696"/>
    <a:srgbClr val="B2B2B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>
        <p:scale>
          <a:sx n="80" d="100"/>
          <a:sy n="80" d="100"/>
        </p:scale>
        <p:origin x="-59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4EC6C-5072-4AE0-B56C-7357E70D8825}" type="datetimeFigureOut">
              <a:rPr lang="ru-RU" smtClean="0"/>
              <a:pPr/>
              <a:t>17.11.2017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A9AFD-0F0E-44F3-86CF-F57A62F40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13"/>
          <p:cNvSpPr>
            <a:spLocks noChangeArrowheads="1"/>
          </p:cNvSpPr>
          <p:nvPr/>
        </p:nvSpPr>
        <p:spPr bwMode="gray">
          <a:xfrm>
            <a:off x="0" y="4964113"/>
            <a:ext cx="9144000" cy="189388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gray">
          <a:xfrm>
            <a:off x="0" y="0"/>
            <a:ext cx="9144000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34F905BF-B520-40E3-B058-F01AC8F671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369888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dist="17961" dir="2700000" algn="ctr" rotWithShape="0">
                    <a:srgbClr val="333333"/>
                  </a:outerShdw>
                </a:effectLst>
              </a14:hiddenEffects>
            </a:ext>
          </a:extLst>
        </p:spPr>
        <p:txBody>
          <a:bodyPr anchor="b"/>
          <a:lstStyle>
            <a:lvl1pPr marL="0" indent="0" algn="dist">
              <a:buFontTx/>
              <a:buNone/>
              <a:defRPr sz="1400" b="1">
                <a:solidFill>
                  <a:srgbClr val="F8F8F8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59375"/>
            <a:ext cx="6477000" cy="1317625"/>
          </a:xfrm>
          <a:effectLst>
            <a:outerShdw dist="35921" dir="2700000" algn="ctr" rotWithShape="0">
              <a:srgbClr val="333333">
                <a:alpha val="50000"/>
              </a:srgbClr>
            </a:outerShdw>
          </a:effectLst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88" name="Rectangle 16"/>
          <p:cNvSpPr>
            <a:spLocks noChangeArrowheads="1"/>
          </p:cNvSpPr>
          <p:nvPr/>
        </p:nvSpPr>
        <p:spPr bwMode="gray">
          <a:xfrm flipV="1">
            <a:off x="0" y="49530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0" name="Rectangle 18" descr="02"/>
          <p:cNvSpPr>
            <a:spLocks noChangeAspect="1" noChangeArrowheads="1"/>
          </p:cNvSpPr>
          <p:nvPr/>
        </p:nvSpPr>
        <p:spPr bwMode="gray">
          <a:xfrm>
            <a:off x="0" y="381000"/>
            <a:ext cx="3052763" cy="45894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 descr="03"/>
          <p:cNvSpPr>
            <a:spLocks noChangeAspect="1" noChangeArrowheads="1"/>
          </p:cNvSpPr>
          <p:nvPr/>
        </p:nvSpPr>
        <p:spPr bwMode="gray">
          <a:xfrm>
            <a:off x="3048000" y="381000"/>
            <a:ext cx="3052763" cy="45942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2" name="Rectangle 20" descr="04"/>
          <p:cNvSpPr>
            <a:spLocks noChangeAspect="1" noChangeArrowheads="1"/>
          </p:cNvSpPr>
          <p:nvPr/>
        </p:nvSpPr>
        <p:spPr bwMode="gray">
          <a:xfrm>
            <a:off x="6091238" y="381000"/>
            <a:ext cx="3052762" cy="45894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7924800" y="62626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bg1"/>
                </a:solidFill>
              </a:rPr>
              <a:t>L/O/G/O</a:t>
            </a:r>
          </a:p>
        </p:txBody>
      </p:sp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6CDA9-CF92-46EC-92AD-BC0161B57A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761896"/>
      </p:ext>
    </p:extLst>
  </p:cSld>
  <p:clrMapOvr>
    <a:masterClrMapping/>
  </p:clrMapOvr>
  <p:transition spd="med" advTm="6234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152400"/>
            <a:ext cx="1979612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89613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E27B8-4126-41FA-8519-EEB989C002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1852484"/>
      </p:ext>
    </p:extLst>
  </p:cSld>
  <p:clrMapOvr>
    <a:masterClrMapping/>
  </p:clrMapOvr>
  <p:transition spd="med" advTm="6234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2066CF71-95B5-48D3-A640-DA5C0037BC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3206065"/>
      </p:ext>
    </p:extLst>
  </p:cSld>
  <p:clrMapOvr>
    <a:masterClrMapping/>
  </p:clrMapOvr>
  <p:transition spd="med" advTm="6234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48386EE2-37F1-4174-9484-EA73FB70A3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0193209"/>
      </p:ext>
    </p:extLst>
  </p:cSld>
  <p:clrMapOvr>
    <a:masterClrMapping/>
  </p:clrMapOvr>
  <p:transition spd="med" advTm="6234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845425" cy="838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914400" y="1219200"/>
            <a:ext cx="7921625" cy="5105400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3925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943600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725" y="6461125"/>
            <a:ext cx="609600" cy="320675"/>
          </a:xfrm>
        </p:spPr>
        <p:txBody>
          <a:bodyPr/>
          <a:lstStyle>
            <a:lvl1pPr>
              <a:defRPr/>
            </a:lvl1pPr>
          </a:lstStyle>
          <a:p>
            <a:fld id="{8E4222DE-0F06-4C9E-843C-AF26158CDF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0045224"/>
      </p:ext>
    </p:extLst>
  </p:cSld>
  <p:clrMapOvr>
    <a:masterClrMapping/>
  </p:clrMapOvr>
  <p:transition spd="med" advTm="6234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48D52-DAD7-46A0-ACAA-5AD2CCF30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5284676"/>
      </p:ext>
    </p:extLst>
  </p:cSld>
  <p:clrMapOvr>
    <a:masterClrMapping/>
  </p:clrMapOvr>
  <p:transition spd="med" advTm="6234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14FF25-5AD2-4F2C-857F-E27BC4DAC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8206984"/>
      </p:ext>
    </p:extLst>
  </p:cSld>
  <p:clrMapOvr>
    <a:masterClrMapping/>
  </p:clrMapOvr>
  <p:transition spd="med" advTm="6234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3884613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1413" y="1219200"/>
            <a:ext cx="3884612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A6FA1-5A3C-4677-8D29-5D9B4513953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333327"/>
      </p:ext>
    </p:extLst>
  </p:cSld>
  <p:clrMapOvr>
    <a:masterClrMapping/>
  </p:clrMapOvr>
  <p:transition spd="med" advTm="6234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137CE-0510-43CE-93AF-09AA536459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6108054"/>
      </p:ext>
    </p:extLst>
  </p:cSld>
  <p:clrMapOvr>
    <a:masterClrMapping/>
  </p:clrMapOvr>
  <p:transition spd="med" advTm="6234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DFD489-F2D3-4306-9953-43333709FF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2828041"/>
      </p:ext>
    </p:extLst>
  </p:cSld>
  <p:clrMapOvr>
    <a:masterClrMapping/>
  </p:clrMapOvr>
  <p:transition spd="med" advTm="6234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F5D0B-C368-47CC-A74B-0E0B17BD14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5056849"/>
      </p:ext>
    </p:extLst>
  </p:cSld>
  <p:clrMapOvr>
    <a:masterClrMapping/>
  </p:clrMapOvr>
  <p:transition spd="med" advTm="6234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685CC-7573-4CD3-B9F3-982E6156DD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2409178"/>
      </p:ext>
    </p:extLst>
  </p:cSld>
  <p:clrMapOvr>
    <a:masterClrMapping/>
  </p:clrMapOvr>
  <p:transition spd="med" advTm="6234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B6918-C179-45C5-B2EE-E91535ED60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9627603"/>
      </p:ext>
    </p:extLst>
  </p:cSld>
  <p:clrMapOvr>
    <a:masterClrMapping/>
  </p:clrMapOvr>
  <p:transition spd="med" advTm="6234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gray">
          <a:xfrm>
            <a:off x="0" y="0"/>
            <a:ext cx="741363" cy="68580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63529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52400"/>
            <a:ext cx="7845425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914400" y="1219200"/>
            <a:ext cx="79216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923925" y="6461125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461125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5725" y="6461125"/>
            <a:ext cx="609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EC407CE0-7C8D-40D4-A656-AECAA427E62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3" name="Rectangle 9" descr="02"/>
          <p:cNvSpPr>
            <a:spLocks noChangeAspect="1" noChangeArrowheads="1"/>
          </p:cNvSpPr>
          <p:nvPr/>
        </p:nvSpPr>
        <p:spPr bwMode="gray">
          <a:xfrm>
            <a:off x="0" y="0"/>
            <a:ext cx="742950" cy="10668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4" name="Rectangle 10" descr="03"/>
          <p:cNvSpPr>
            <a:spLocks noChangeAspect="1" noChangeArrowheads="1"/>
          </p:cNvSpPr>
          <p:nvPr/>
        </p:nvSpPr>
        <p:spPr bwMode="gray">
          <a:xfrm>
            <a:off x="0" y="1143000"/>
            <a:ext cx="742950" cy="1069975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" name="Rectangle 11" descr="04"/>
          <p:cNvSpPr>
            <a:spLocks noChangeArrowheads="1"/>
          </p:cNvSpPr>
          <p:nvPr/>
        </p:nvSpPr>
        <p:spPr bwMode="gray">
          <a:xfrm>
            <a:off x="0" y="2209800"/>
            <a:ext cx="742950" cy="1069975"/>
          </a:xfrm>
          <a:prstGeom prst="rect">
            <a:avLst/>
          </a:prstGeom>
          <a:blipFill dpi="0" rotWithShape="1">
            <a:blip r:embed="rId19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0" y="106680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 advTm="6234">
    <p:fade thruBlk="1"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igla04@yandex.ru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000636"/>
            <a:ext cx="7786710" cy="1626960"/>
          </a:xfrm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anchor="t"/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>ГБУЗ «Городская больница № 4»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 Главный врач Бидагаева Тамара Григорьевна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600" dirty="0" smtClean="0"/>
              <a:t>ГБУЗ «ГОРОДСКАЯБОЛЬНИЦА №4»</a:t>
            </a:r>
            <a:endParaRPr lang="en-US" sz="1600" dirty="0"/>
          </a:p>
        </p:txBody>
      </p:sp>
      <p:pic>
        <p:nvPicPr>
          <p:cNvPr id="1026" name="Picture 2" descr="W:\Общая\Программисты\Александр Владимирович\Шаблоны презентации медицина\для итоговой презентации 2015г\Лого ГБУЗ 4. 2016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7152" y="5143512"/>
            <a:ext cx="1566848" cy="1566848"/>
          </a:xfrm>
          <a:prstGeom prst="ellipse">
            <a:avLst/>
          </a:prstGeom>
          <a:noFill/>
        </p:spPr>
      </p:pic>
      <p:grpSp>
        <p:nvGrpSpPr>
          <p:cNvPr id="20" name="Группа 19"/>
          <p:cNvGrpSpPr/>
          <p:nvPr/>
        </p:nvGrpSpPr>
        <p:grpSpPr>
          <a:xfrm>
            <a:off x="68002" y="421203"/>
            <a:ext cx="9147468" cy="4650871"/>
            <a:chOff x="-3468" y="379466"/>
            <a:chExt cx="9147468" cy="4650871"/>
          </a:xfrm>
        </p:grpSpPr>
        <p:pic>
          <p:nvPicPr>
            <p:cNvPr id="1027" name="Picture 3" descr="W:\Общая\Программисты\Александр Владимирович\Шаблоны презентации медицина\для итоговой презентации 2015г\поликл (1 из 1).jpg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-3468" y="379466"/>
              <a:ext cx="9147468" cy="4650871"/>
            </a:xfrm>
            <a:prstGeom prst="rect">
              <a:avLst/>
            </a:prstGeom>
            <a:noFill/>
          </p:spPr>
        </p:pic>
        <p:pic>
          <p:nvPicPr>
            <p:cNvPr id="1028" name="Picture 4" descr="W:\Общая\Программисты\Александр Владимирович\Шаблоны презентации медицина\для итоговой презентации 2015г\IMG_281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5996" y="1837398"/>
              <a:ext cx="2786083" cy="185738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1029" name="Picture 5" descr="W:\Общая\Программисты\Александр Владимирович\Шаблоны презентации медицина\для итоговой презентации 2015г\DSCN001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79288" y="638139"/>
              <a:ext cx="2286016" cy="1714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30" name="Picture 6" descr="W:\Общая\Программисты\Александр Владимирович\Шаблоны презентации медицина\для итоговой презентации 2015г\DSC0083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1134" y="3205162"/>
              <a:ext cx="2571768" cy="1714599"/>
            </a:xfrm>
            <a:prstGeom prst="rect">
              <a:avLst/>
            </a:prstGeom>
            <a:noFill/>
            <a:effectLst>
              <a:softEdge rad="63500"/>
            </a:effectLst>
          </p:spPr>
        </p:pic>
        <p:pic>
          <p:nvPicPr>
            <p:cNvPr id="1031" name="Picture 7" descr="W:\Общая\Программисты\Александр Владимирович\Шаблоны презентации медицина\для итоговой презентации 2015г\1 (68 из 1)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7810" y="627042"/>
              <a:ext cx="2451116" cy="1847840"/>
            </a:xfrm>
            <a:prstGeom prst="rect">
              <a:avLst/>
            </a:prstGeom>
            <a:noFill/>
            <a:effectLst>
              <a:softEdge rad="63500"/>
            </a:effectLst>
          </p:spPr>
        </p:pic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70650" y="3286124"/>
              <a:ext cx="2357454" cy="159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5" name="Picture 5" descr="W:\Общая\Программисты\Александр Владимирович\Шаблоны презентации медицина\для итоговой презентации 2015г\ссз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89316" y="428604"/>
              <a:ext cx="2314575" cy="1533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58" name="Rectangle 62"/>
          <p:cNvSpPr>
            <a:spLocks noGrp="1" noChangeArrowheads="1"/>
          </p:cNvSpPr>
          <p:nvPr>
            <p:ph type="title"/>
          </p:nvPr>
        </p:nvSpPr>
        <p:spPr>
          <a:xfrm>
            <a:off x="539750" y="214290"/>
            <a:ext cx="8135938" cy="785818"/>
          </a:xfrm>
        </p:spPr>
        <p:txBody>
          <a:bodyPr/>
          <a:lstStyle/>
          <a:p>
            <a:pPr algn="ctr" eaLnBrk="1" hangingPunct="1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Вакансии врачей</a:t>
            </a:r>
          </a:p>
        </p:txBody>
      </p:sp>
      <p:graphicFrame>
        <p:nvGraphicFramePr>
          <p:cNvPr id="106588" name="Group 92"/>
          <p:cNvGraphicFramePr>
            <a:graphicFrameLocks noGrp="1"/>
          </p:cNvGraphicFramePr>
          <p:nvPr>
            <p:ph idx="1"/>
          </p:nvPr>
        </p:nvGraphicFramePr>
        <p:xfrm>
          <a:off x="1142976" y="1285861"/>
          <a:ext cx="7715304" cy="4970577"/>
        </p:xfrm>
        <a:graphic>
          <a:graphicData uri="http://schemas.openxmlformats.org/drawingml/2006/table">
            <a:tbl>
              <a:tblPr/>
              <a:tblGrid>
                <a:gridCol w="414033"/>
                <a:gridCol w="3872247"/>
                <a:gridCol w="1143008"/>
                <a:gridCol w="2286016"/>
              </a:tblGrid>
              <a:tr h="385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№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Специальность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Кол-во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Средняя заработная плата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Врач-педиатр (стационара)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30</a:t>
                      </a:r>
                      <a:r>
                        <a:rPr lang="ru-RU" sz="2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000руб.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Врач-терапевт участковый 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45 000</a:t>
                      </a:r>
                      <a:r>
                        <a:rPr lang="ru-RU" sz="2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Врач-терапевт</a:t>
                      </a:r>
                      <a:r>
                        <a:rPr lang="ru-RU" sz="2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(стационара)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30 000 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Врач-невролог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30 000 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ru-RU" sz="2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Врач-оториноларинголог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30 000 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Врач-эндокринолог детский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30 000 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Врач-онколог 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30 000 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Врач-офтальмолог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30 000 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43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ru-RU" sz="2200" b="1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Врач-профпатолог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2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30 000 руб.</a:t>
                      </a:r>
                      <a:endParaRPr lang="ru-RU" sz="22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6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58" name="Rectangle 6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604150" cy="64294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Мероприятия по привлечению и адаптации кадров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428736"/>
            <a:ext cx="80010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1.Доплаты молодым специалистам в размере  30% к базовому окладу, в месяц около 2500 рублей.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2.Соплатеж за аренду жилья в размере до 50 % стоимости, до 7000 рублей в месяц.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3. Поддержка профессионального роста (обучение, переподготовка)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4. Помощь в обеспечении местом в детском дошкольном учреждении.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5. Ежегодное чествование молодых специалистов с вручением ценных подарков и премированием в размере 10 000руб.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6. Поддержка и развитие «Совета молодых специалистов» (покорение горной вершины </a:t>
            </a:r>
            <a:r>
              <a:rPr lang="ru-RU" sz="28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Мунку-Сардык</a:t>
            </a:r>
            <a:r>
              <a:rPr lang="ru-RU" sz="28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, 2017г.) </a:t>
            </a: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58" name="Rectangle 6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604150" cy="64294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Покорение горной вершины </a:t>
            </a:r>
            <a:r>
              <a:rPr lang="ru-RU" i="1" dirty="0" err="1" smtClean="0">
                <a:solidFill>
                  <a:schemeClr val="accent2">
                    <a:lumMod val="75000"/>
                  </a:schemeClr>
                </a:solidFill>
              </a:rPr>
              <a:t>Мунку-Сардык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Рисунок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357298"/>
            <a:ext cx="6929486" cy="5214973"/>
          </a:xfrm>
          <a:prstGeom prst="rect">
            <a:avLst/>
          </a:prstGeom>
        </p:spPr>
      </p:pic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58" name="Rectangle 6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604150" cy="642942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Мероприятия по закреплению кадров</a:t>
            </a:r>
            <a:endParaRPr lang="ru-RU" sz="40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357298"/>
            <a:ext cx="7786742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Зарубежные конференции и стажировки: 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Университетские госпитали в Южной Корее, 4 врача (невролог, детский невролог, анестезиолог-реаниматолог, </a:t>
            </a:r>
            <a:r>
              <a:rPr lang="ru-RU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оториноларинголог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) 2016-2017г.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Европейский конгресс </a:t>
            </a:r>
            <a:r>
              <a:rPr lang="ru-RU" sz="24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сомнологов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в Италии, зав.неврологическим отделением  2016г.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Научно-практические конференции в Китае и Республике Монголия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ru-RU" sz="2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в общественной жизни и развитие положительной корпоративной культуры: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 Стенды «Лучший сотрудник» и «Гордость больницы».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Участие в отраслевых конкурсах и спартакиадах.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Ежеквартальные рейтинги </a:t>
            </a:r>
            <a:r>
              <a:rPr lang="ru-RU" sz="2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персонала с целью премирования.</a:t>
            </a:r>
            <a:endParaRPr lang="ru-RU" sz="2400" dirty="0"/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gray">
          <a:xfrm>
            <a:off x="1714500" y="5410200"/>
            <a:ext cx="5791200" cy="741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3600" b="1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FF"/>
                    </a:gs>
                    <a:gs pos="100000">
                      <a:srgbClr val="FFFFFF">
                        <a:gamma/>
                        <a:shade val="50980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Arial"/>
                <a:cs typeface="Arial"/>
              </a:rPr>
              <a:t>Спасибо за внимание</a:t>
            </a:r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50980"/>
                      <a:invGamma/>
                    </a:srgbClr>
                  </a:gs>
                </a:gsLst>
                <a:lin ang="5400000" scaled="1"/>
              </a:gra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600" dirty="0" smtClean="0"/>
              <a:t>ГБУЗ «ГОРОДСКАЯБОЛЬНИЦА №4»</a:t>
            </a:r>
            <a:endParaRPr lang="en-US" sz="1600" dirty="0"/>
          </a:p>
        </p:txBody>
      </p:sp>
      <p:pic>
        <p:nvPicPr>
          <p:cNvPr id="5" name="Picture 2" descr="W:\Общая\Программисты\Александр Владимирович\Шаблоны презентации медицина\для итоговой презентации 2015г\Лого ГБУЗ 4. 2016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7152" y="5143512"/>
            <a:ext cx="1566848" cy="1566848"/>
          </a:xfrm>
          <a:prstGeom prst="ellipse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-3468" y="379466"/>
            <a:ext cx="9147468" cy="4650871"/>
            <a:chOff x="-3468" y="379466"/>
            <a:chExt cx="9147468" cy="4650871"/>
          </a:xfrm>
        </p:grpSpPr>
        <p:pic>
          <p:nvPicPr>
            <p:cNvPr id="7" name="Picture 3" descr="W:\Общая\Программисты\Александр Владимирович\Шаблоны презентации медицина\для итоговой презентации 2015г\поликл (1 из 1).jpg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-3468" y="379466"/>
              <a:ext cx="9147468" cy="4650871"/>
            </a:xfrm>
            <a:prstGeom prst="rect">
              <a:avLst/>
            </a:prstGeom>
            <a:noFill/>
          </p:spPr>
        </p:pic>
        <p:pic>
          <p:nvPicPr>
            <p:cNvPr id="8" name="Picture 4" descr="W:\Общая\Программисты\Александр Владимирович\Шаблоны презентации медицина\для итоговой презентации 2015г\IMG_2815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5996" y="1837398"/>
              <a:ext cx="2786083" cy="1857388"/>
            </a:xfrm>
            <a:prstGeom prst="rect">
              <a:avLst/>
            </a:prstGeom>
            <a:noFill/>
            <a:effectLst>
              <a:softEdge rad="127000"/>
            </a:effectLst>
          </p:spPr>
        </p:pic>
        <p:pic>
          <p:nvPicPr>
            <p:cNvPr id="9" name="Picture 5" descr="W:\Общая\Программисты\Александр Владимирович\Шаблоны презентации медицина\для итоговой презентации 2015г\DSCN0012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379288" y="638139"/>
              <a:ext cx="2286016" cy="17145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6" descr="W:\Общая\Программисты\Александр Владимирович\Шаблоны презентации медицина\для итоговой презентации 2015г\DSC00833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1134" y="3205162"/>
              <a:ext cx="2571768" cy="1714599"/>
            </a:xfrm>
            <a:prstGeom prst="rect">
              <a:avLst/>
            </a:prstGeom>
            <a:noFill/>
            <a:effectLst>
              <a:softEdge rad="63500"/>
            </a:effectLst>
          </p:spPr>
        </p:pic>
        <p:pic>
          <p:nvPicPr>
            <p:cNvPr id="11" name="Picture 7" descr="W:\Общая\Программисты\Александр Владимирович\Шаблоны презентации медицина\для итоговой презентации 2015г\1 (68 из 1)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7810" y="627042"/>
              <a:ext cx="2451116" cy="1847840"/>
            </a:xfrm>
            <a:prstGeom prst="rect">
              <a:avLst/>
            </a:prstGeom>
            <a:noFill/>
            <a:effectLst>
              <a:softEdge rad="63500"/>
            </a:effec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370650" y="3286124"/>
              <a:ext cx="2357454" cy="159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31750"/>
            </a:effectLst>
          </p:spPr>
        </p:pic>
        <p:pic>
          <p:nvPicPr>
            <p:cNvPr id="13" name="Picture 5" descr="W:\Общая\Программисты\Александр Владимирович\Шаблоны презентации медицина\для итоговой презентации 2015г\ссз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89316" y="428604"/>
              <a:ext cx="2314575" cy="15335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Больница  - сегодня это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Стационар на 220 коек – 6 отделений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кардиологическое отделение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неврологическое отделение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терапевтическое отделение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колопроктологическое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отделение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детское отделение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- отделение анестезиологии-реанимации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Поликлиника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857224" y="1142984"/>
            <a:ext cx="7921625" cy="51054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Обслуживает более 49 000 человек, в т.ч. 12 000 детей;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Прием по 25 врачебным специальностям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Работает 138 врачей – укомплектованность -58,4%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Средних медицинских работников – 275 – укомплектованность – 68,2%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Уникальные подразделения; 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Уникальные подразделения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6" name="Содержимое 15"/>
          <p:cNvSpPr>
            <a:spLocks noGrp="1"/>
          </p:cNvSpPr>
          <p:nvPr>
            <p:ph idx="1"/>
          </p:nvPr>
        </p:nvSpPr>
        <p:spPr>
          <a:xfrm>
            <a:off x="857224" y="1142984"/>
            <a:ext cx="7921625" cy="5105400"/>
          </a:xfrm>
        </p:spPr>
        <p:txBody>
          <a:bodyPr/>
          <a:lstStyle/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Колопроктологическое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подразделение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Служба ранней помощи детям </a:t>
            </a:r>
          </a:p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Сомнологический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центр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Клиника дружественная к молодежи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Регистратура –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call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центр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050" name="Picture 2" descr="\\Serv\common\3. Поликлиника\12. Регистратура\Регистратура\для Натальи Александровны\Регистратура фото\для отчета фото\0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3786214" cy="5357850"/>
          </a:xfrm>
          <a:prstGeom prst="rect">
            <a:avLst/>
          </a:prstGeom>
          <a:noFill/>
        </p:spPr>
      </p:pic>
      <p:pic>
        <p:nvPicPr>
          <p:cNvPr id="2051" name="Picture 3" descr="\\Serv\common\3. Поликлиника\12. Регистратура\Регистратура\для Натальи Александровны\Регистратура фото\для отчета фото\1 (62 из 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214422"/>
            <a:ext cx="3857652" cy="53578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Сертификация по СМК с получением сертификата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ISO 9001:2008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"/>
          <p:cNvGrpSpPr/>
          <p:nvPr/>
        </p:nvGrpSpPr>
        <p:grpSpPr>
          <a:xfrm>
            <a:off x="-14514" y="1142984"/>
            <a:ext cx="9173187" cy="4337876"/>
            <a:chOff x="-14514" y="1142984"/>
            <a:chExt cx="9173187" cy="4337876"/>
          </a:xfrm>
        </p:grpSpPr>
        <p:pic>
          <p:nvPicPr>
            <p:cNvPr id="31746" name="Picture 2" descr="http://gb4.uuzdrav.ru/app/webroot/upload/13/image/2%286%29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10350" y="1142985"/>
              <a:ext cx="3064690" cy="4286280"/>
            </a:xfrm>
            <a:prstGeom prst="rect">
              <a:avLst/>
            </a:prstGeom>
            <a:noFill/>
          </p:spPr>
        </p:pic>
        <p:pic>
          <p:nvPicPr>
            <p:cNvPr id="31748" name="Picture 4" descr="http://gb4.uuzdrav.ru/app/webroot/upload/13/image/1%286%2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4514" y="1142984"/>
              <a:ext cx="3000364" cy="4337876"/>
            </a:xfrm>
            <a:prstGeom prst="rect">
              <a:avLst/>
            </a:prstGeom>
            <a:noFill/>
          </p:spPr>
        </p:pic>
        <p:pic>
          <p:nvPicPr>
            <p:cNvPr id="31750" name="Picture 6" descr="http://gb4.uuzdrav.ru/app/webroot/upload/13/image/3%287%2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65407" y="1142984"/>
              <a:ext cx="3093266" cy="428628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 advTm="6234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58" name="Rectangle 6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604150" cy="642942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Юридический адрес:</a:t>
            </a:r>
            <a:endParaRPr lang="ru-RU" sz="40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571612"/>
            <a:ext cx="728667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670009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Республика Бурятия,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г. Улан-Удэ,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ул. Марины Расковой, д.2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5400" dirty="0"/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58" name="Rectangle 6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604150" cy="642942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Контактные телефоны:</a:t>
            </a:r>
            <a:endParaRPr lang="ru-RU" sz="40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571612"/>
            <a:ext cx="7286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Главный врач - 8 (3012) 55-75-92, </a:t>
            </a:r>
          </a:p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Заместитель главного врача -</a:t>
            </a:r>
          </a:p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8 (3012) 55-85-88</a:t>
            </a:r>
          </a:p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Отел кадров: 8 (3012) 55-87-64 </a:t>
            </a:r>
            <a:r>
              <a:rPr lang="ru-RU" sz="3600" b="1" dirty="0" err="1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доб</a:t>
            </a:r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. 3</a:t>
            </a:r>
          </a:p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Приемная: тел./факс:</a:t>
            </a:r>
          </a:p>
          <a:p>
            <a:r>
              <a:rPr lang="ru-RU" sz="36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8(301-2) 55-75-92</a:t>
            </a: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58" name="Rectangle 62"/>
          <p:cNvSpPr>
            <a:spLocks noGrp="1" noChangeArrowheads="1"/>
          </p:cNvSpPr>
          <p:nvPr>
            <p:ph type="title"/>
          </p:nvPr>
        </p:nvSpPr>
        <p:spPr>
          <a:xfrm>
            <a:off x="1071538" y="214290"/>
            <a:ext cx="7604150" cy="642942"/>
          </a:xfrm>
        </p:spPr>
        <p:txBody>
          <a:bodyPr/>
          <a:lstStyle/>
          <a:p>
            <a:pPr algn="ctr"/>
            <a:r>
              <a:rPr lang="ru-RU" sz="4000" i="1" dirty="0" smtClean="0">
                <a:solidFill>
                  <a:schemeClr val="accent2">
                    <a:lumMod val="75000"/>
                  </a:schemeClr>
                </a:solidFill>
              </a:rPr>
              <a:t>Электронная почта:</a:t>
            </a:r>
            <a:endParaRPr lang="ru-RU" sz="40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571612"/>
            <a:ext cx="72866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E-mail:</a:t>
            </a:r>
            <a:r>
              <a:rPr lang="en-US" sz="5400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igla04@yandex.ru</a:t>
            </a:r>
            <a:endParaRPr lang="ru-RU" sz="5400" b="1" u="sng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5400" b="1" u="sng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400" b="1" u="sng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Официальный сайт: </a:t>
            </a:r>
          </a:p>
          <a:p>
            <a:r>
              <a:rPr lang="en-US" sz="5400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http://gb4.uuzdrav.ru/</a:t>
            </a:r>
            <a:endParaRPr lang="ru-RU" sz="5400" b="1" dirty="0" smtClean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65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58" grpId="0"/>
    </p:bldLst>
  </p:timing>
</p:sld>
</file>

<file path=ppt/theme/theme1.xml><?xml version="1.0" encoding="utf-8"?>
<a:theme xmlns:a="http://schemas.openxmlformats.org/drawingml/2006/main" name="26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416F8B"/>
      </a:accent1>
      <a:accent2>
        <a:srgbClr val="BE46B0"/>
      </a:accent2>
      <a:accent3>
        <a:srgbClr val="FFFFFF"/>
      </a:accent3>
      <a:accent4>
        <a:srgbClr val="000000"/>
      </a:accent4>
      <a:accent5>
        <a:srgbClr val="B0BBC4"/>
      </a:accent5>
      <a:accent6>
        <a:srgbClr val="AC3F9F"/>
      </a:accent6>
      <a:hlink>
        <a:srgbClr val="057AE5"/>
      </a:hlink>
      <a:folHlink>
        <a:srgbClr val="F5740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0000"/>
              </a:schemeClr>
            </a:gs>
            <a:gs pos="50000">
              <a:schemeClr val="accent1">
                <a:gamma/>
                <a:shade val="89020"/>
                <a:invGamma/>
              </a:schemeClr>
            </a:gs>
            <a:gs pos="100000">
              <a:schemeClr val="accent1">
                <a:alpha val="8000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1">
                <a:alpha val="80000"/>
              </a:schemeClr>
            </a:gs>
            <a:gs pos="50000">
              <a:schemeClr val="accent1">
                <a:gamma/>
                <a:shade val="89020"/>
                <a:invGamma/>
              </a:schemeClr>
            </a:gs>
            <a:gs pos="100000">
              <a:schemeClr val="accent1">
                <a:alpha val="8000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37A52"/>
        </a:accent1>
        <a:accent2>
          <a:srgbClr val="CAC33A"/>
        </a:accent2>
        <a:accent3>
          <a:srgbClr val="FFFFFF"/>
        </a:accent3>
        <a:accent4>
          <a:srgbClr val="000000"/>
        </a:accent4>
        <a:accent5>
          <a:srgbClr val="B7BEB3"/>
        </a:accent5>
        <a:accent6>
          <a:srgbClr val="B7B034"/>
        </a:accent6>
        <a:hlink>
          <a:srgbClr val="2E9E83"/>
        </a:hlink>
        <a:folHlink>
          <a:srgbClr val="D6760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44848"/>
        </a:accent1>
        <a:accent2>
          <a:srgbClr val="2B9FD9"/>
        </a:accent2>
        <a:accent3>
          <a:srgbClr val="FFFFFF"/>
        </a:accent3>
        <a:accent4>
          <a:srgbClr val="000000"/>
        </a:accent4>
        <a:accent5>
          <a:srgbClr val="C2B1B1"/>
        </a:accent5>
        <a:accent6>
          <a:srgbClr val="2690C4"/>
        </a:accent6>
        <a:hlink>
          <a:srgbClr val="EA8600"/>
        </a:hlink>
        <a:folHlink>
          <a:srgbClr val="3AA8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416F8B"/>
        </a:accent1>
        <a:accent2>
          <a:srgbClr val="BE46B0"/>
        </a:accent2>
        <a:accent3>
          <a:srgbClr val="FFFFFF"/>
        </a:accent3>
        <a:accent4>
          <a:srgbClr val="000000"/>
        </a:accent4>
        <a:accent5>
          <a:srgbClr val="B0BBC4"/>
        </a:accent5>
        <a:accent6>
          <a:srgbClr val="AC3F9F"/>
        </a:accent6>
        <a:hlink>
          <a:srgbClr val="057AE5"/>
        </a:hlink>
        <a:folHlink>
          <a:srgbClr val="F5740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26</Template>
  <TotalTime>1221</TotalTime>
  <Words>434</Words>
  <Application>Microsoft Office PowerPoint</Application>
  <PresentationFormat>Экран (4:3)</PresentationFormat>
  <Paragraphs>109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26</vt:lpstr>
      <vt:lpstr> ГБУЗ «Городская больница № 4»   Главный врач Бидагаева Тамара Григорьевна </vt:lpstr>
      <vt:lpstr>Больница  - сегодня это</vt:lpstr>
      <vt:lpstr>Поликлиника</vt:lpstr>
      <vt:lpstr>Уникальные подразделения</vt:lpstr>
      <vt:lpstr>Регистратура – call - центр</vt:lpstr>
      <vt:lpstr>Сертификация по СМК с получением сертификата ISO 9001:2008</vt:lpstr>
      <vt:lpstr>Юридический адрес:</vt:lpstr>
      <vt:lpstr>Контактные телефоны:</vt:lpstr>
      <vt:lpstr>Электронная почта:</vt:lpstr>
      <vt:lpstr>Вакансии врачей</vt:lpstr>
      <vt:lpstr>Мероприятия по привлечению и адаптации кадров</vt:lpstr>
      <vt:lpstr>Покорение горной вершины Мунку-Сардык</vt:lpstr>
      <vt:lpstr>Мероприятия по закреплению кадров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 PowerTemplate</dc:title>
  <dc:creator>Александр</dc:creator>
  <cp:lastModifiedBy>lb-zhigzhitova</cp:lastModifiedBy>
  <cp:revision>172</cp:revision>
  <dcterms:created xsi:type="dcterms:W3CDTF">2016-02-10T01:36:45Z</dcterms:created>
  <dcterms:modified xsi:type="dcterms:W3CDTF">2017-11-17T00:25:12Z</dcterms:modified>
</cp:coreProperties>
</file>